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1" r:id="rId3"/>
    <p:sldId id="257" r:id="rId4"/>
    <p:sldId id="258" r:id="rId5"/>
    <p:sldId id="259" r:id="rId6"/>
    <p:sldId id="260" r:id="rId7"/>
    <p:sldId id="261" r:id="rId8"/>
    <p:sldId id="277" r:id="rId9"/>
    <p:sldId id="267"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8" r:id="rId23"/>
    <p:sldId id="279" r:id="rId24"/>
    <p:sldId id="280" r:id="rId25"/>
    <p:sldId id="275"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10" d="100"/>
          <a:sy n="110" d="100"/>
        </p:scale>
        <p:origin x="168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688375D-70E3-474C-90C0-054DBF5B1EA4}" type="datetimeFigureOut">
              <a:rPr lang="en-US" smtClean="0"/>
              <a:pPr/>
              <a:t>5/24/20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21B52E-4179-432E-A4C1-B58708D756A0}"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21B52E-4179-432E-A4C1-B58708D756A0}"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21B52E-4179-432E-A4C1-B58708D756A0}"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21B52E-4179-432E-A4C1-B58708D756A0}"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21B52E-4179-432E-A4C1-B58708D756A0}"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21B52E-4179-432E-A4C1-B58708D756A0}"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21B52E-4179-432E-A4C1-B58708D756A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21B52E-4179-432E-A4C1-B58708D756A0}"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8375D-70E3-474C-90C0-054DBF5B1EA4}" type="datetimeFigureOut">
              <a:rPr lang="en-US" smtClean="0"/>
              <a:pPr/>
              <a:t>5/24/20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21B52E-4179-432E-A4C1-B58708D756A0}"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688375D-70E3-474C-90C0-054DBF5B1EA4}" type="datetimeFigureOut">
              <a:rPr lang="en-US" smtClean="0"/>
              <a:pPr/>
              <a:t>5/24/20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21B52E-4179-432E-A4C1-B58708D756A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F688375D-70E3-474C-90C0-054DBF5B1EA4}" type="datetimeFigureOut">
              <a:rPr lang="en-US" smtClean="0"/>
              <a:pPr/>
              <a:t>5/24/20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21B52E-4179-432E-A4C1-B58708D756A0}"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688375D-70E3-474C-90C0-054DBF5B1EA4}" type="datetimeFigureOut">
              <a:rPr lang="en-US" smtClean="0"/>
              <a:pPr/>
              <a:t>5/24/20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21B52E-4179-432E-A4C1-B58708D756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dirty="0">
                <a:solidFill>
                  <a:srgbClr val="FF0000"/>
                </a:solidFill>
                <a:latin typeface="Chiller" pitchFamily="82" charset="0"/>
              </a:rPr>
              <a:t>Wake up and smell the contraband </a:t>
            </a:r>
            <a:endParaRPr lang="en-US" sz="7200" dirty="0"/>
          </a:p>
        </p:txBody>
      </p:sp>
      <p:sp>
        <p:nvSpPr>
          <p:cNvPr id="3" name="Subtitle 2"/>
          <p:cNvSpPr>
            <a:spLocks noGrp="1"/>
          </p:cNvSpPr>
          <p:nvPr>
            <p:ph type="subTitle" idx="1"/>
          </p:nvPr>
        </p:nvSpPr>
        <p:spPr>
          <a:xfrm>
            <a:off x="685800" y="3611606"/>
            <a:ext cx="7772400" cy="2179593"/>
          </a:xfrm>
        </p:spPr>
        <p:txBody>
          <a:bodyPr>
            <a:normAutofit/>
          </a:bodyPr>
          <a:lstStyle/>
          <a:p>
            <a:r>
              <a:rPr lang="en-US" dirty="0"/>
              <a:t>KBOCC 2017</a:t>
            </a:r>
          </a:p>
          <a:p>
            <a:r>
              <a:rPr lang="en-US" dirty="0"/>
              <a:t>A quick look at concealment tricks   discovered by corrections professionals </a:t>
            </a:r>
          </a:p>
          <a:p>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normAutofit fontScale="90000"/>
          </a:bodyPr>
          <a:lstStyle/>
          <a:p>
            <a:r>
              <a:rPr lang="en-US" dirty="0"/>
              <a:t>Deodorant containers can conceal many dangerous items</a:t>
            </a:r>
          </a:p>
        </p:txBody>
      </p:sp>
      <p:pic>
        <p:nvPicPr>
          <p:cNvPr id="5122" name="Picture 2" descr="C:\Users\Joe\Desktop\Small mobile communications devices can be held in guted deordorant.JPG"/>
          <p:cNvPicPr>
            <a:picLocks noChangeAspect="1" noChangeArrowheads="1"/>
          </p:cNvPicPr>
          <p:nvPr/>
        </p:nvPicPr>
        <p:blipFill>
          <a:blip r:embed="rId2" cstate="print"/>
          <a:srcRect/>
          <a:stretch>
            <a:fillRect/>
          </a:stretch>
        </p:blipFill>
        <p:spPr bwMode="auto">
          <a:xfrm>
            <a:off x="1905001" y="2287332"/>
            <a:ext cx="5029200" cy="37721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diamond(in)">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Note the needle in the deodorant cake</a:t>
            </a:r>
          </a:p>
        </p:txBody>
      </p:sp>
      <p:sp>
        <p:nvSpPr>
          <p:cNvPr id="3" name="Title 2"/>
          <p:cNvSpPr>
            <a:spLocks noGrp="1"/>
          </p:cNvSpPr>
          <p:nvPr>
            <p:ph type="title"/>
          </p:nvPr>
        </p:nvSpPr>
        <p:spPr/>
        <p:txBody>
          <a:bodyPr>
            <a:normAutofit fontScale="90000"/>
          </a:bodyPr>
          <a:lstStyle/>
          <a:p>
            <a:r>
              <a:rPr lang="en-US" dirty="0"/>
              <a:t>Small items are especially well hidden here</a:t>
            </a:r>
          </a:p>
        </p:txBody>
      </p:sp>
      <p:pic>
        <p:nvPicPr>
          <p:cNvPr id="6146" name="Picture 2" descr="C:\Users\Joe\Desktop\Needle hidden in active doeordorant and rolled down.JPG"/>
          <p:cNvPicPr>
            <a:picLocks noChangeAspect="1" noChangeArrowheads="1"/>
          </p:cNvPicPr>
          <p:nvPr/>
        </p:nvPicPr>
        <p:blipFill>
          <a:blip r:embed="rId2" cstate="print"/>
          <a:srcRect/>
          <a:stretch>
            <a:fillRect/>
          </a:stretch>
        </p:blipFill>
        <p:spPr bwMode="auto">
          <a:xfrm>
            <a:off x="2590800" y="2057400"/>
            <a:ext cx="4266911" cy="3200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diamond(in)">
                                      <p:cBhvr>
                                        <p:cTn id="13" dur="20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Note the pill in the flap </a:t>
            </a:r>
          </a:p>
        </p:txBody>
      </p:sp>
      <p:sp>
        <p:nvSpPr>
          <p:cNvPr id="3" name="Title 2"/>
          <p:cNvSpPr>
            <a:spLocks noGrp="1"/>
          </p:cNvSpPr>
          <p:nvPr>
            <p:ph type="title"/>
          </p:nvPr>
        </p:nvSpPr>
        <p:spPr/>
        <p:txBody>
          <a:bodyPr>
            <a:normAutofit fontScale="90000"/>
          </a:bodyPr>
          <a:lstStyle/>
          <a:p>
            <a:r>
              <a:rPr lang="en-US" dirty="0"/>
              <a:t>The classic padded envelope scheme</a:t>
            </a:r>
          </a:p>
        </p:txBody>
      </p:sp>
      <p:pic>
        <p:nvPicPr>
          <p:cNvPr id="7170" name="Picture 2" descr="C:\Users\Joe\Desktop\Loaded envelope 1.JPG"/>
          <p:cNvPicPr>
            <a:picLocks noChangeAspect="1" noChangeArrowheads="1"/>
          </p:cNvPicPr>
          <p:nvPr/>
        </p:nvPicPr>
        <p:blipFill>
          <a:blip r:embed="rId2" cstate="print"/>
          <a:srcRect/>
          <a:stretch>
            <a:fillRect/>
          </a:stretch>
        </p:blipFill>
        <p:spPr bwMode="auto">
          <a:xfrm>
            <a:off x="685800" y="2244212"/>
            <a:ext cx="3200399" cy="2556387"/>
          </a:xfrm>
          <a:prstGeom prst="rect">
            <a:avLst/>
          </a:prstGeom>
          <a:noFill/>
        </p:spPr>
      </p:pic>
      <p:pic>
        <p:nvPicPr>
          <p:cNvPr id="7171" name="Picture 3" descr="C:\Users\Joe\Desktop\Loaded envelope 2.JPG"/>
          <p:cNvPicPr>
            <a:picLocks noChangeAspect="1" noChangeArrowheads="1"/>
          </p:cNvPicPr>
          <p:nvPr/>
        </p:nvPicPr>
        <p:blipFill>
          <a:blip r:embed="rId3" cstate="print"/>
          <a:srcRect/>
          <a:stretch>
            <a:fillRect/>
          </a:stretch>
        </p:blipFill>
        <p:spPr bwMode="auto">
          <a:xfrm>
            <a:off x="5257800" y="2209800"/>
            <a:ext cx="3352572" cy="2514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diamond(in)">
                                      <p:cBhvr>
                                        <p:cTn id="13" dur="20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7171"/>
                                        </p:tgtEl>
                                        <p:attrNameLst>
                                          <p:attrName>style.visibility</p:attrName>
                                        </p:attrNameLst>
                                      </p:cBhvr>
                                      <p:to>
                                        <p:strVal val="visible"/>
                                      </p:to>
                                    </p:set>
                                    <p:animEffect transition="in" filter="diamond(in)">
                                      <p:cBhvr>
                                        <p:cTn id="24"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Want some candy?</a:t>
            </a:r>
          </a:p>
        </p:txBody>
      </p:sp>
      <p:sp>
        <p:nvSpPr>
          <p:cNvPr id="3" name="Title 2"/>
          <p:cNvSpPr>
            <a:spLocks noGrp="1"/>
          </p:cNvSpPr>
          <p:nvPr>
            <p:ph type="title"/>
          </p:nvPr>
        </p:nvSpPr>
        <p:spPr/>
        <p:txBody>
          <a:bodyPr>
            <a:normAutofit fontScale="90000"/>
          </a:bodyPr>
          <a:lstStyle/>
          <a:p>
            <a:r>
              <a:rPr lang="en-US" dirty="0"/>
              <a:t>Innocent items are not off limits</a:t>
            </a:r>
          </a:p>
        </p:txBody>
      </p:sp>
      <p:pic>
        <p:nvPicPr>
          <p:cNvPr id="8194" name="Picture 2" descr="C:\Users\Joe\Desktop\IMG_1563.JPG"/>
          <p:cNvPicPr>
            <a:picLocks noChangeAspect="1" noChangeArrowheads="1"/>
          </p:cNvPicPr>
          <p:nvPr/>
        </p:nvPicPr>
        <p:blipFill>
          <a:blip r:embed="rId2" cstate="print"/>
          <a:srcRect/>
          <a:stretch>
            <a:fillRect/>
          </a:stretch>
        </p:blipFill>
        <p:spPr bwMode="auto">
          <a:xfrm>
            <a:off x="2590800" y="2133600"/>
            <a:ext cx="4063724" cy="30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diamond(in)">
                                      <p:cBhvr>
                                        <p:cTn id="19"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homemade cuff key would be hard to detect with a cursory search</a:t>
            </a:r>
          </a:p>
        </p:txBody>
      </p:sp>
      <p:sp>
        <p:nvSpPr>
          <p:cNvPr id="3" name="Title 2"/>
          <p:cNvSpPr>
            <a:spLocks noGrp="1"/>
          </p:cNvSpPr>
          <p:nvPr>
            <p:ph type="title"/>
          </p:nvPr>
        </p:nvSpPr>
        <p:spPr/>
        <p:txBody>
          <a:bodyPr/>
          <a:lstStyle/>
          <a:p>
            <a:r>
              <a:rPr lang="en-US" dirty="0"/>
              <a:t>Why we search collars</a:t>
            </a:r>
          </a:p>
        </p:txBody>
      </p:sp>
      <p:pic>
        <p:nvPicPr>
          <p:cNvPr id="9219" name="Picture 3" descr="C:\Users\Joe\Desktop\Key in collar.JPG"/>
          <p:cNvPicPr>
            <a:picLocks noChangeAspect="1" noChangeArrowheads="1"/>
          </p:cNvPicPr>
          <p:nvPr/>
        </p:nvPicPr>
        <p:blipFill>
          <a:blip r:embed="rId2" cstate="print"/>
          <a:srcRect/>
          <a:stretch>
            <a:fillRect/>
          </a:stretch>
        </p:blipFill>
        <p:spPr bwMode="auto">
          <a:xfrm>
            <a:off x="2667000" y="2362200"/>
            <a:ext cx="4334933" cy="3251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ppt_x"/>
                                          </p:val>
                                        </p:tav>
                                        <p:tav tm="100000">
                                          <p:val>
                                            <p:strVal val="#ppt_x"/>
                                          </p:val>
                                        </p:tav>
                                      </p:tavLst>
                                    </p:anim>
                                    <p:anim calcmode="lin" valueType="num">
                                      <p:cBhvr additive="base">
                                        <p:cTn id="14"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Just like in airports…</a:t>
            </a:r>
          </a:p>
        </p:txBody>
      </p:sp>
      <p:sp>
        <p:nvSpPr>
          <p:cNvPr id="3" name="Title 2"/>
          <p:cNvSpPr>
            <a:spLocks noGrp="1"/>
          </p:cNvSpPr>
          <p:nvPr>
            <p:ph type="title"/>
          </p:nvPr>
        </p:nvSpPr>
        <p:spPr/>
        <p:txBody>
          <a:bodyPr/>
          <a:lstStyle/>
          <a:p>
            <a:r>
              <a:rPr lang="en-US" dirty="0"/>
              <a:t>Why we check shoes</a:t>
            </a:r>
          </a:p>
        </p:txBody>
      </p:sp>
      <p:pic>
        <p:nvPicPr>
          <p:cNvPr id="11266" name="Picture 2" descr="C:\Users\Joe\Desktop\005 (2).JPG"/>
          <p:cNvPicPr>
            <a:picLocks noChangeAspect="1" noChangeArrowheads="1"/>
          </p:cNvPicPr>
          <p:nvPr/>
        </p:nvPicPr>
        <p:blipFill>
          <a:blip r:embed="rId2" cstate="print"/>
          <a:srcRect/>
          <a:stretch>
            <a:fillRect/>
          </a:stretch>
        </p:blipFill>
        <p:spPr bwMode="auto">
          <a:xfrm>
            <a:off x="1981200" y="1905000"/>
            <a:ext cx="4994274" cy="37459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diamond(in)">
                                      <p:cBhvr>
                                        <p:cTn id="13" dur="2000"/>
                                        <p:tgtEl>
                                          <p:spTgt spid="1126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diamond(in)">
                                      <p:cBhvr>
                                        <p:cTn id="18"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Peanut butter and petroleum jelly are available in most commissaries</a:t>
            </a:r>
          </a:p>
        </p:txBody>
      </p:sp>
      <p:sp>
        <p:nvSpPr>
          <p:cNvPr id="3" name="Title 2"/>
          <p:cNvSpPr>
            <a:spLocks noGrp="1"/>
          </p:cNvSpPr>
          <p:nvPr>
            <p:ph type="title"/>
          </p:nvPr>
        </p:nvSpPr>
        <p:spPr/>
        <p:txBody>
          <a:bodyPr/>
          <a:lstStyle/>
          <a:p>
            <a:r>
              <a:rPr lang="en-US" dirty="0"/>
              <a:t>What lies beneath the surface?</a:t>
            </a:r>
          </a:p>
        </p:txBody>
      </p:sp>
      <p:pic>
        <p:nvPicPr>
          <p:cNvPr id="12290" name="Picture 2" descr="C:\Users\Joe\Desktop\Beneath the surface.JPG"/>
          <p:cNvPicPr>
            <a:picLocks noChangeAspect="1" noChangeArrowheads="1"/>
          </p:cNvPicPr>
          <p:nvPr/>
        </p:nvPicPr>
        <p:blipFill>
          <a:blip r:embed="rId2" cstate="print"/>
          <a:srcRect/>
          <a:stretch>
            <a:fillRect/>
          </a:stretch>
        </p:blipFill>
        <p:spPr bwMode="auto">
          <a:xfrm>
            <a:off x="3352800" y="2590800"/>
            <a:ext cx="2971800" cy="3124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diamond(in)">
                                      <p:cBhvr>
                                        <p:cTn id="13" dur="20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can we make from a metal container for mints </a:t>
            </a:r>
            <a:r>
              <a:rPr lang="en-US"/>
              <a:t>or chewing gum</a:t>
            </a:r>
            <a:r>
              <a:rPr lang="en-US" dirty="0"/>
              <a:t>?</a:t>
            </a:r>
          </a:p>
          <a:p>
            <a:endParaRPr lang="en-US" dirty="0"/>
          </a:p>
        </p:txBody>
      </p:sp>
      <p:sp>
        <p:nvSpPr>
          <p:cNvPr id="3" name="Title 2"/>
          <p:cNvSpPr>
            <a:spLocks noGrp="1"/>
          </p:cNvSpPr>
          <p:nvPr>
            <p:ph type="title"/>
          </p:nvPr>
        </p:nvSpPr>
        <p:spPr/>
        <p:txBody>
          <a:bodyPr>
            <a:normAutofit fontScale="90000"/>
          </a:bodyPr>
          <a:lstStyle/>
          <a:p>
            <a:r>
              <a:rPr lang="en-US" dirty="0"/>
              <a:t>Novelty packaging can prove dangerous</a:t>
            </a:r>
          </a:p>
        </p:txBody>
      </p:sp>
      <p:pic>
        <p:nvPicPr>
          <p:cNvPr id="13314" name="Picture 2" descr="C:\Users\Joe\Desktop\Metal gum container.JPG"/>
          <p:cNvPicPr>
            <a:picLocks noChangeAspect="1" noChangeArrowheads="1"/>
          </p:cNvPicPr>
          <p:nvPr/>
        </p:nvPicPr>
        <p:blipFill>
          <a:blip r:embed="rId2" cstate="print"/>
          <a:srcRect/>
          <a:stretch>
            <a:fillRect/>
          </a:stretch>
        </p:blipFill>
        <p:spPr bwMode="auto">
          <a:xfrm>
            <a:off x="2667000" y="2438400"/>
            <a:ext cx="3886200" cy="29148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Effect transition="in" filter="diamond(in)">
                                      <p:cBhvr>
                                        <p:cTn id="19"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Single blade</a:t>
            </a:r>
          </a:p>
        </p:txBody>
      </p:sp>
      <p:pic>
        <p:nvPicPr>
          <p:cNvPr id="14338" name="Picture 2" descr="C:\Users\Joe\Desktop\Metal shank.jpg"/>
          <p:cNvPicPr>
            <a:picLocks noChangeAspect="1" noChangeArrowheads="1"/>
          </p:cNvPicPr>
          <p:nvPr/>
        </p:nvPicPr>
        <p:blipFill>
          <a:blip r:embed="rId2" cstate="print"/>
          <a:srcRect/>
          <a:stretch>
            <a:fillRect/>
          </a:stretch>
        </p:blipFill>
        <p:spPr bwMode="auto">
          <a:xfrm>
            <a:off x="2057400" y="1981200"/>
            <a:ext cx="5167051" cy="38750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diamond(in)">
                                      <p:cBhvr>
                                        <p:cTn id="13"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Double blade</a:t>
            </a:r>
          </a:p>
        </p:txBody>
      </p:sp>
      <p:pic>
        <p:nvPicPr>
          <p:cNvPr id="15362" name="Picture 2" descr="C:\Users\Joe\Desktop\shank.jpg"/>
          <p:cNvPicPr>
            <a:picLocks noChangeAspect="1" noChangeArrowheads="1"/>
          </p:cNvPicPr>
          <p:nvPr/>
        </p:nvPicPr>
        <p:blipFill>
          <a:blip r:embed="rId2" cstate="print"/>
          <a:srcRect/>
          <a:stretch>
            <a:fillRect/>
          </a:stretch>
        </p:blipFill>
        <p:spPr bwMode="auto">
          <a:xfrm>
            <a:off x="2362200" y="2057400"/>
            <a:ext cx="4546600" cy="340924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diamond(in)">
                                      <p:cBhvr>
                                        <p:cTn id="13"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are the opinions of Joe Bouchard and are not necessarily those of the Michigan Department of Corrections.  The Department is not responsible for the content or the accuracy of the following.</a:t>
            </a:r>
          </a:p>
          <a:p>
            <a:pPr marL="109728" indent="0">
              <a:buNone/>
            </a:pPr>
            <a:endParaRPr lang="en-US" dirty="0"/>
          </a:p>
        </p:txBody>
      </p:sp>
      <p:sp>
        <p:nvSpPr>
          <p:cNvPr id="3" name="Title 2"/>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28933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Small but sharp</a:t>
            </a:r>
          </a:p>
        </p:txBody>
      </p:sp>
      <p:pic>
        <p:nvPicPr>
          <p:cNvPr id="16386" name="Picture 2" descr="C:\Users\Joe\Desktop\Shank 1.JPG"/>
          <p:cNvPicPr>
            <a:picLocks noChangeAspect="1" noChangeArrowheads="1"/>
          </p:cNvPicPr>
          <p:nvPr/>
        </p:nvPicPr>
        <p:blipFill>
          <a:blip r:embed="rId2" cstate="print"/>
          <a:srcRect/>
          <a:stretch>
            <a:fillRect/>
          </a:stretch>
        </p:blipFill>
        <p:spPr bwMode="auto">
          <a:xfrm>
            <a:off x="2362200" y="1981200"/>
            <a:ext cx="4648200" cy="348638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animEffect transition="in" filter="diamond(in)">
                                      <p:cBhvr>
                                        <p:cTn id="13"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Made in a half hour with </a:t>
            </a:r>
            <a:r>
              <a:rPr lang="en-US" b="0" i="1" u="sng" dirty="0"/>
              <a:t>NO</a:t>
            </a:r>
            <a:r>
              <a:rPr lang="en-US" dirty="0"/>
              <a:t> tools</a:t>
            </a:r>
          </a:p>
        </p:txBody>
      </p:sp>
      <p:pic>
        <p:nvPicPr>
          <p:cNvPr id="17410" name="Picture 2" descr="C:\Users\Joe\Desktop\Finished product.JPG"/>
          <p:cNvPicPr>
            <a:picLocks noChangeAspect="1" noChangeArrowheads="1"/>
          </p:cNvPicPr>
          <p:nvPr/>
        </p:nvPicPr>
        <p:blipFill>
          <a:blip r:embed="rId2" cstate="print"/>
          <a:srcRect/>
          <a:stretch>
            <a:fillRect/>
          </a:stretch>
        </p:blipFill>
        <p:spPr bwMode="auto">
          <a:xfrm>
            <a:off x="2286000" y="2133600"/>
            <a:ext cx="4838114" cy="362883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diamond(in)">
                                      <p:cBhvr>
                                        <p:cTn id="13"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College students with no shank experience </a:t>
            </a:r>
          </a:p>
        </p:txBody>
      </p:sp>
      <p:pic>
        <p:nvPicPr>
          <p:cNvPr id="1026" name="Picture 2" descr="C:\Users\Joe\Desktop\009.JPG"/>
          <p:cNvPicPr>
            <a:picLocks noChangeAspect="1" noChangeArrowheads="1"/>
          </p:cNvPicPr>
          <p:nvPr/>
        </p:nvPicPr>
        <p:blipFill>
          <a:blip r:embed="rId2" cstate="print"/>
          <a:srcRect/>
          <a:stretch>
            <a:fillRect/>
          </a:stretch>
        </p:blipFill>
        <p:spPr bwMode="auto">
          <a:xfrm>
            <a:off x="4572144" y="2647861"/>
            <a:ext cx="3886056" cy="2914739"/>
          </a:xfrm>
          <a:prstGeom prst="rect">
            <a:avLst/>
          </a:prstGeom>
          <a:noFill/>
        </p:spPr>
      </p:pic>
      <p:pic>
        <p:nvPicPr>
          <p:cNvPr id="1027" name="Picture 3" descr="C:\Users\Joe\Desktop\008.JPG"/>
          <p:cNvPicPr>
            <a:picLocks noChangeAspect="1" noChangeArrowheads="1"/>
          </p:cNvPicPr>
          <p:nvPr/>
        </p:nvPicPr>
        <p:blipFill>
          <a:blip r:embed="rId3" cstate="print"/>
          <a:srcRect/>
          <a:stretch>
            <a:fillRect/>
          </a:stretch>
        </p:blipFill>
        <p:spPr bwMode="auto">
          <a:xfrm>
            <a:off x="533400" y="1524000"/>
            <a:ext cx="3860539" cy="2895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amond(in)">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diamond(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Novice shanks</a:t>
            </a:r>
          </a:p>
        </p:txBody>
      </p:sp>
      <p:pic>
        <p:nvPicPr>
          <p:cNvPr id="2050" name="Picture 2" descr="C:\Users\Joe\Desktop\006.JPG"/>
          <p:cNvPicPr>
            <a:picLocks noChangeAspect="1" noChangeArrowheads="1"/>
          </p:cNvPicPr>
          <p:nvPr/>
        </p:nvPicPr>
        <p:blipFill>
          <a:blip r:embed="rId2" cstate="print"/>
          <a:srcRect/>
          <a:stretch>
            <a:fillRect/>
          </a:stretch>
        </p:blipFill>
        <p:spPr bwMode="auto">
          <a:xfrm>
            <a:off x="914400" y="1905000"/>
            <a:ext cx="3276600" cy="2271520"/>
          </a:xfrm>
          <a:prstGeom prst="rect">
            <a:avLst/>
          </a:prstGeom>
          <a:noFill/>
        </p:spPr>
      </p:pic>
      <p:pic>
        <p:nvPicPr>
          <p:cNvPr id="2051" name="Picture 3" descr="C:\Users\Joe\Desktop\003.JPG"/>
          <p:cNvPicPr>
            <a:picLocks noChangeAspect="1" noChangeArrowheads="1"/>
          </p:cNvPicPr>
          <p:nvPr/>
        </p:nvPicPr>
        <p:blipFill>
          <a:blip r:embed="rId3" cstate="print"/>
          <a:srcRect/>
          <a:stretch>
            <a:fillRect/>
          </a:stretch>
        </p:blipFill>
        <p:spPr bwMode="auto">
          <a:xfrm>
            <a:off x="5231953" y="2590800"/>
            <a:ext cx="2946200" cy="2209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amond(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diamond(in)">
                                      <p:cBhvr>
                                        <p:cTn id="18"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One student created a talon</a:t>
            </a:r>
          </a:p>
        </p:txBody>
      </p:sp>
      <p:pic>
        <p:nvPicPr>
          <p:cNvPr id="3074" name="Picture 2" descr="C:\Users\Joe\Desktop\002.JPG"/>
          <p:cNvPicPr>
            <a:picLocks noChangeAspect="1" noChangeArrowheads="1"/>
          </p:cNvPicPr>
          <p:nvPr/>
        </p:nvPicPr>
        <p:blipFill>
          <a:blip r:embed="rId2" cstate="print"/>
          <a:srcRect/>
          <a:stretch>
            <a:fillRect/>
          </a:stretch>
        </p:blipFill>
        <p:spPr bwMode="auto">
          <a:xfrm>
            <a:off x="2209800" y="1905000"/>
            <a:ext cx="4978063" cy="3733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amond(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your contraband control plan?</a:t>
            </a:r>
          </a:p>
        </p:txBody>
      </p:sp>
      <p:sp>
        <p:nvSpPr>
          <p:cNvPr id="3" name="Title 2"/>
          <p:cNvSpPr>
            <a:spLocks noGrp="1"/>
          </p:cNvSpPr>
          <p:nvPr>
            <p:ph type="title"/>
          </p:nvPr>
        </p:nvSpPr>
        <p:spPr>
          <a:xfrm>
            <a:off x="381000" y="228600"/>
            <a:ext cx="8229600" cy="1143000"/>
          </a:xfrm>
        </p:spPr>
        <p:txBody>
          <a:bodyPr>
            <a:normAutofit fontScale="90000"/>
          </a:bodyPr>
          <a:lstStyle/>
          <a:p>
            <a:r>
              <a:rPr lang="en-US" dirty="0"/>
              <a:t>Safety starts with contraband control</a:t>
            </a:r>
          </a:p>
        </p:txBody>
      </p:sp>
      <p:pic>
        <p:nvPicPr>
          <p:cNvPr id="18435" name="Picture 3" descr="C:\Users\Joe\Desktop\The Plan.JPG"/>
          <p:cNvPicPr>
            <a:picLocks noChangeAspect="1" noChangeArrowheads="1"/>
          </p:cNvPicPr>
          <p:nvPr/>
        </p:nvPicPr>
        <p:blipFill>
          <a:blip r:embed="rId2" cstate="print"/>
          <a:srcRect/>
          <a:stretch>
            <a:fillRect/>
          </a:stretch>
        </p:blipFill>
        <p:spPr bwMode="auto">
          <a:xfrm>
            <a:off x="2514600" y="2286000"/>
            <a:ext cx="4114800" cy="30863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amond(in)">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some vessels to hide bootleg?</a:t>
            </a:r>
          </a:p>
          <a:p>
            <a:r>
              <a:rPr lang="en-US" dirty="0"/>
              <a:t>How do prisoners move illegal goods?</a:t>
            </a:r>
          </a:p>
          <a:p>
            <a:r>
              <a:rPr lang="en-US" dirty="0"/>
              <a:t>Where do you find contraband during intake?</a:t>
            </a:r>
          </a:p>
          <a:p>
            <a:r>
              <a:rPr lang="en-US" dirty="0"/>
              <a:t>Tell us your favorite contraband story.</a:t>
            </a:r>
          </a:p>
        </p:txBody>
      </p:sp>
      <p:sp>
        <p:nvSpPr>
          <p:cNvPr id="3" name="Title 2"/>
          <p:cNvSpPr>
            <a:spLocks noGrp="1"/>
          </p:cNvSpPr>
          <p:nvPr>
            <p:ph type="title"/>
          </p:nvPr>
        </p:nvSpPr>
        <p:spPr/>
        <p:txBody>
          <a:bodyPr/>
          <a:lstStyle/>
          <a:p>
            <a:r>
              <a:rPr lang="en-US" dirty="0"/>
              <a:t>Share your experiences…</a:t>
            </a:r>
          </a:p>
        </p:txBody>
      </p:sp>
      <p:pic>
        <p:nvPicPr>
          <p:cNvPr id="1026" name="Picture 2" descr="C:\Users\Joe\Desktop\IMG_2695.JPG"/>
          <p:cNvPicPr>
            <a:picLocks noChangeAspect="1" noChangeArrowheads="1"/>
          </p:cNvPicPr>
          <p:nvPr/>
        </p:nvPicPr>
        <p:blipFill>
          <a:blip r:embed="rId2" cstate="print"/>
          <a:srcRect/>
          <a:stretch>
            <a:fillRect/>
          </a:stretch>
        </p:blipFill>
        <p:spPr bwMode="auto">
          <a:xfrm>
            <a:off x="3200400" y="3657600"/>
            <a:ext cx="3124200" cy="21796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buNone/>
            </a:pPr>
            <a:endParaRPr lang="en-US" sz="9600" dirty="0">
              <a:solidFill>
                <a:srgbClr val="FF0000"/>
              </a:solidFill>
            </a:endParaRPr>
          </a:p>
          <a:p>
            <a:pPr algn="ctr">
              <a:buNone/>
            </a:pPr>
            <a:r>
              <a:rPr lang="en-US" sz="9600" dirty="0">
                <a:solidFill>
                  <a:srgbClr val="FF0000"/>
                </a:solidFill>
              </a:rPr>
              <a:t>? ? ? ? ? ? ?</a:t>
            </a:r>
          </a:p>
        </p:txBody>
      </p:sp>
      <p:sp>
        <p:nvSpPr>
          <p:cNvPr id="3" name="Title 2"/>
          <p:cNvSpPr>
            <a:spLocks noGrp="1"/>
          </p:cNvSpPr>
          <p:nvPr>
            <p:ph type="title"/>
          </p:nvPr>
        </p:nvSpPr>
        <p:spPr>
          <a:xfrm>
            <a:off x="457200" y="274638"/>
            <a:ext cx="8229600" cy="2011362"/>
          </a:xfrm>
        </p:spPr>
        <p:txBody>
          <a:bodyPr>
            <a:normAutofit/>
          </a:bodyPr>
          <a:lstStyle/>
          <a:p>
            <a:pPr algn="ctr"/>
            <a:r>
              <a:rPr lang="en-US" dirty="0"/>
              <a:t>How many of the following contraband schemes have you seen or heard of?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fill="hold" nodeType="clickEffect">
                                  <p:stCondLst>
                                    <p:cond delay="0"/>
                                  </p:stCondLst>
                                  <p:childTnLst>
                                    <p:anim calcmode="discrete" valueType="str">
                                      <p:cBhvr>
                                        <p:cTn id="12" dur="1000" fill="hold"/>
                                        <p:tgtEl>
                                          <p:spTgt spid="2">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Oldest trick in the book</a:t>
            </a:r>
          </a:p>
        </p:txBody>
      </p:sp>
      <p:pic>
        <p:nvPicPr>
          <p:cNvPr id="1026" name="Picture 2" descr="C:\Users\Joe\Desktop\oldest trick in the book.JPG"/>
          <p:cNvPicPr>
            <a:picLocks noChangeAspect="1" noChangeArrowheads="1"/>
          </p:cNvPicPr>
          <p:nvPr/>
        </p:nvPicPr>
        <p:blipFill>
          <a:blip r:embed="rId2" cstate="print"/>
          <a:srcRect/>
          <a:stretch>
            <a:fillRect/>
          </a:stretch>
        </p:blipFill>
        <p:spPr bwMode="auto">
          <a:xfrm>
            <a:off x="2209800" y="1981200"/>
            <a:ext cx="5265738" cy="39439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diamond(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Remember:        A + B = C</a:t>
            </a:r>
          </a:p>
          <a:p>
            <a:r>
              <a:rPr lang="en-US" dirty="0"/>
              <a:t>Adhesives + Blank pages = Concealment</a:t>
            </a:r>
          </a:p>
        </p:txBody>
      </p:sp>
      <p:sp>
        <p:nvSpPr>
          <p:cNvPr id="3" name="Title 2"/>
          <p:cNvSpPr>
            <a:spLocks noGrp="1"/>
          </p:cNvSpPr>
          <p:nvPr>
            <p:ph type="title"/>
          </p:nvPr>
        </p:nvSpPr>
        <p:spPr/>
        <p:txBody>
          <a:bodyPr/>
          <a:lstStyle/>
          <a:p>
            <a:r>
              <a:rPr lang="en-US" dirty="0"/>
              <a:t>A formula for concealment</a:t>
            </a:r>
          </a:p>
        </p:txBody>
      </p:sp>
      <p:pic>
        <p:nvPicPr>
          <p:cNvPr id="2051" name="Picture 3" descr="C:\Users\Joe\Desktop\Page pocket - Figure 2.JPG"/>
          <p:cNvPicPr>
            <a:picLocks noChangeAspect="1" noChangeArrowheads="1"/>
          </p:cNvPicPr>
          <p:nvPr/>
        </p:nvPicPr>
        <p:blipFill>
          <a:blip r:embed="rId2" cstate="print"/>
          <a:srcRect/>
          <a:stretch>
            <a:fillRect/>
          </a:stretch>
        </p:blipFill>
        <p:spPr bwMode="auto">
          <a:xfrm>
            <a:off x="2971800" y="3048000"/>
            <a:ext cx="3581400" cy="3505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diamond(in)">
                                      <p:cBhvr>
                                        <p:cTn id="13" dur="20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The hollowed out book is not just a Hollywood cliché</a:t>
            </a:r>
          </a:p>
        </p:txBody>
      </p:sp>
      <p:pic>
        <p:nvPicPr>
          <p:cNvPr id="3074" name="Picture 2" descr="C:\Users\Joe\Desktop\Hollow book.jpg"/>
          <p:cNvPicPr>
            <a:picLocks noChangeAspect="1" noChangeArrowheads="1"/>
          </p:cNvPicPr>
          <p:nvPr/>
        </p:nvPicPr>
        <p:blipFill>
          <a:blip r:embed="rId2" cstate="print"/>
          <a:srcRect/>
          <a:stretch>
            <a:fillRect/>
          </a:stretch>
        </p:blipFill>
        <p:spPr bwMode="auto">
          <a:xfrm>
            <a:off x="1676400" y="1600200"/>
            <a:ext cx="5893105" cy="4419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amond(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lstStyle/>
          <a:p>
            <a:r>
              <a:rPr lang="en-US" dirty="0"/>
              <a:t>Don’t forget the technology!</a:t>
            </a:r>
          </a:p>
        </p:txBody>
      </p:sp>
      <p:pic>
        <p:nvPicPr>
          <p:cNvPr id="4098" name="Picture 2" descr="C:\Users\Joe\Desktop\zip drive in book.jpg"/>
          <p:cNvPicPr>
            <a:picLocks noChangeAspect="1" noChangeArrowheads="1"/>
          </p:cNvPicPr>
          <p:nvPr/>
        </p:nvPicPr>
        <p:blipFill>
          <a:blip r:embed="rId2" cstate="print"/>
          <a:srcRect/>
          <a:stretch>
            <a:fillRect/>
          </a:stretch>
        </p:blipFill>
        <p:spPr bwMode="auto">
          <a:xfrm>
            <a:off x="1828800" y="2057400"/>
            <a:ext cx="5715000" cy="3886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amond(in)">
                                      <p:cBhvr>
                                        <p:cTn id="13"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Escape plans</a:t>
            </a:r>
          </a:p>
          <a:p>
            <a:r>
              <a:rPr lang="en-US" dirty="0"/>
              <a:t>Staff information</a:t>
            </a:r>
          </a:p>
          <a:p>
            <a:r>
              <a:rPr lang="en-US" dirty="0"/>
              <a:t>Exempt policies</a:t>
            </a:r>
          </a:p>
          <a:p>
            <a:r>
              <a:rPr lang="en-US" dirty="0"/>
              <a:t>Security threat group directories</a:t>
            </a:r>
          </a:p>
          <a:p>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a:t>Information on a data card can be contraband</a:t>
            </a:r>
          </a:p>
        </p:txBody>
      </p:sp>
      <p:pic>
        <p:nvPicPr>
          <p:cNvPr id="4098" name="Picture 2" descr="C:\Users\Joe\Desktop\IMG_2695.JPG"/>
          <p:cNvPicPr>
            <a:picLocks noChangeAspect="1" noChangeArrowheads="1"/>
          </p:cNvPicPr>
          <p:nvPr/>
        </p:nvPicPr>
        <p:blipFill>
          <a:blip r:embed="rId2" cstate="print"/>
          <a:srcRect/>
          <a:stretch>
            <a:fillRect/>
          </a:stretch>
        </p:blipFill>
        <p:spPr bwMode="auto">
          <a:xfrm>
            <a:off x="2667000" y="3810000"/>
            <a:ext cx="4419600" cy="28303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diamond(in)">
                                      <p:cBhvr>
                                        <p:cTn id="13" dur="2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fade">
                                      <p:cBhvr>
                                        <p:cTn id="24" dur="800" decel="100000"/>
                                        <p:tgtEl>
                                          <p:spTgt spid="2">
                                            <p:txEl>
                                              <p:pRg st="1" end="1"/>
                                            </p:txEl>
                                          </p:spTgt>
                                        </p:tgtEl>
                                      </p:cBhvr>
                                    </p:animEffect>
                                    <p:anim calcmode="lin" valueType="num">
                                      <p:cBhvr>
                                        <p:cTn id="25" dur="800" decel="100000" fill="hold"/>
                                        <p:tgtEl>
                                          <p:spTgt spid="2">
                                            <p:txEl>
                                              <p:pRg st="1" end="1"/>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2">
                                            <p:txEl>
                                              <p:pRg st="1" end="1"/>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2">
                                            <p:txEl>
                                              <p:pRg st="1" end="1"/>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
                                            <p:txEl>
                                              <p:pRg st="1" end="1"/>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p:cTn id="41" dur="10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4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4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a:p>
        </p:txBody>
      </p:sp>
      <p:sp>
        <p:nvSpPr>
          <p:cNvPr id="3" name="Title 2"/>
          <p:cNvSpPr>
            <a:spLocks noGrp="1"/>
          </p:cNvSpPr>
          <p:nvPr>
            <p:ph type="title"/>
          </p:nvPr>
        </p:nvSpPr>
        <p:spPr/>
        <p:txBody>
          <a:bodyPr/>
          <a:lstStyle/>
          <a:p>
            <a:r>
              <a:rPr lang="en-US" dirty="0"/>
              <a:t>Forbidden tobacco</a:t>
            </a:r>
          </a:p>
        </p:txBody>
      </p:sp>
      <p:pic>
        <p:nvPicPr>
          <p:cNvPr id="10242" name="Picture 2" descr="C:\Users\Joe\Desktop\book tobacco.jpg"/>
          <p:cNvPicPr>
            <a:picLocks noChangeAspect="1" noChangeArrowheads="1"/>
          </p:cNvPicPr>
          <p:nvPr/>
        </p:nvPicPr>
        <p:blipFill>
          <a:blip r:embed="rId2" cstate="print"/>
          <a:srcRect/>
          <a:stretch>
            <a:fillRect/>
          </a:stretch>
        </p:blipFill>
        <p:spPr bwMode="auto">
          <a:xfrm>
            <a:off x="1676400" y="2278063"/>
            <a:ext cx="6059488" cy="397033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diamond(in)">
                                      <p:cBhvr>
                                        <p:cTn id="13"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176</TotalTime>
  <Words>308</Words>
  <Application>Microsoft Macintosh PowerPoint</Application>
  <PresentationFormat>On-screen Show (4:3)</PresentationFormat>
  <Paragraphs>50</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Chiller</vt:lpstr>
      <vt:lpstr>Lucida Sans Unicode</vt:lpstr>
      <vt:lpstr>Verdana</vt:lpstr>
      <vt:lpstr>Wingdings 2</vt:lpstr>
      <vt:lpstr>Wingdings 3</vt:lpstr>
      <vt:lpstr>Concourse</vt:lpstr>
      <vt:lpstr>Wake up and smell the contraband </vt:lpstr>
      <vt:lpstr>DISCLAIMER</vt:lpstr>
      <vt:lpstr>How many of the following contraband schemes have you seen or heard of?</vt:lpstr>
      <vt:lpstr>Oldest trick in the book</vt:lpstr>
      <vt:lpstr>A formula for concealment</vt:lpstr>
      <vt:lpstr>The hollowed out book is not just a Hollywood cliché</vt:lpstr>
      <vt:lpstr>Don’t forget the technology!</vt:lpstr>
      <vt:lpstr>Information on a data card can be contraband</vt:lpstr>
      <vt:lpstr>Forbidden tobacco</vt:lpstr>
      <vt:lpstr>Deodorant containers can conceal many dangerous items</vt:lpstr>
      <vt:lpstr>Small items are especially well hidden here</vt:lpstr>
      <vt:lpstr>The classic padded envelope scheme</vt:lpstr>
      <vt:lpstr>Innocent items are not off limits</vt:lpstr>
      <vt:lpstr>Why we search collars</vt:lpstr>
      <vt:lpstr>Why we check shoes</vt:lpstr>
      <vt:lpstr>What lies beneath the surface?</vt:lpstr>
      <vt:lpstr>Novelty packaging can prove dangerous</vt:lpstr>
      <vt:lpstr>Single blade</vt:lpstr>
      <vt:lpstr>Double blade</vt:lpstr>
      <vt:lpstr>Small but sharp</vt:lpstr>
      <vt:lpstr>Made in a half hour with NO tools</vt:lpstr>
      <vt:lpstr>College students with no shank experience </vt:lpstr>
      <vt:lpstr>Novice shanks</vt:lpstr>
      <vt:lpstr>One student created a talon</vt:lpstr>
      <vt:lpstr>Safety starts with contraband control</vt:lpstr>
      <vt:lpstr>Share your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Wake up and smell the contraband</dc:title>
  <dc:creator>Joe Bouchard</dc:creator>
  <cp:lastModifiedBy>Michael A. Jones</cp:lastModifiedBy>
  <cp:revision>23</cp:revision>
  <dcterms:created xsi:type="dcterms:W3CDTF">2012-03-15T19:20:14Z</dcterms:created>
  <dcterms:modified xsi:type="dcterms:W3CDTF">2020-05-24T13:54:34Z</dcterms:modified>
</cp:coreProperties>
</file>